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8"/>
  </p:notesMasterIdLst>
  <p:sldIdLst>
    <p:sldId id="257" r:id="rId3"/>
    <p:sldId id="261" r:id="rId4"/>
    <p:sldId id="259" r:id="rId5"/>
    <p:sldId id="262" r:id="rId6"/>
    <p:sldId id="263" r:id="rId7"/>
    <p:sldId id="264" r:id="rId8"/>
    <p:sldId id="275" r:id="rId9"/>
    <p:sldId id="274" r:id="rId10"/>
    <p:sldId id="266" r:id="rId11"/>
    <p:sldId id="265" r:id="rId12"/>
    <p:sldId id="268" r:id="rId13"/>
    <p:sldId id="270" r:id="rId14"/>
    <p:sldId id="271" r:id="rId15"/>
    <p:sldId id="273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848FA-22D4-4B06-AD08-726869B42160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5A933-1560-4E76-BF55-0BC3B230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1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5A933-1560-4E76-BF55-0BC3B230CA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4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2192000" cy="1194329"/>
          </a:xfrm>
          <a:prstGeom prst="rect">
            <a:avLst/>
          </a:prstGeom>
          <a:solidFill>
            <a:srgbClr val="A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800" y="3733800"/>
            <a:ext cx="10566400" cy="1219200"/>
          </a:xfrm>
        </p:spPr>
        <p:txBody>
          <a:bodyPr anchor="b"/>
          <a:lstStyle>
            <a:lvl1pPr algn="ctr">
              <a:defRPr sz="3600">
                <a:solidFill>
                  <a:srgbClr val="AF0000"/>
                </a:solidFill>
                <a:latin typeface="Myriad Pro" panose="020B0503030403020204" pitchFamily="34" charset="0"/>
                <a:ea typeface="Roboto Slab" pitchFamily="2" charset="0"/>
              </a:defRPr>
            </a:lvl1pPr>
          </a:lstStyle>
          <a:p>
            <a:r>
              <a:rPr lang="en-US" dirty="0" smtClean="0"/>
              <a:t>Click here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433" y="513745"/>
            <a:ext cx="4367935" cy="263638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34240"/>
            <a:ext cx="8737600" cy="804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1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3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057400"/>
            <a:ext cx="10138129" cy="3962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47800"/>
            <a:ext cx="10160000" cy="499533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Sub-Header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0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1"/>
            <a:ext cx="53848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1"/>
            <a:ext cx="53848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44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3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3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3810002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197600" y="3810002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6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81150"/>
            <a:ext cx="5127313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A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220912"/>
            <a:ext cx="5127313" cy="3722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8568" y="1581150"/>
            <a:ext cx="5084233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A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8568" y="2220912"/>
            <a:ext cx="5084233" cy="3722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34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76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9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464800" cy="4648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white"/>
                </a:solidFill>
              </a:rPr>
              <a:t>2016 APLG/FSA Meeting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058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8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905000"/>
            <a:ext cx="10138129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white"/>
                </a:solidFill>
              </a:rPr>
              <a:t>2016 APLG/FSA Meeting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295400"/>
            <a:ext cx="10160000" cy="5334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AF0000"/>
                </a:solidFill>
              </a:defRPr>
            </a:lvl1pPr>
          </a:lstStyle>
          <a:p>
            <a:pPr lvl="0"/>
            <a:r>
              <a:rPr lang="en-US" dirty="0" smtClean="0"/>
              <a:t>Sub-Header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133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white"/>
                </a:solidFill>
              </a:rPr>
              <a:t>2016 APLG/FSA Meeting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5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2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2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white"/>
                </a:solidFill>
              </a:rPr>
              <a:t>2016 APLG/FSA Meeting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3581401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197600" y="3581401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49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219200"/>
            <a:ext cx="5127313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A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1858962"/>
            <a:ext cx="51273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8568" y="1219200"/>
            <a:ext cx="5084233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A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8568" y="1858962"/>
            <a:ext cx="50842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white"/>
                </a:solidFill>
              </a:rPr>
              <a:t>2016 APLG/FSA Meeting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15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white"/>
                </a:solidFill>
              </a:rPr>
              <a:t>2016 APLG/FSA Meeting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9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white"/>
                </a:solidFill>
              </a:rPr>
              <a:t>2016 APLG/FSA Meeting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r="9762" b="9036"/>
          <a:stretch/>
        </p:blipFill>
        <p:spPr bwMode="auto">
          <a:xfrm>
            <a:off x="-1" y="381000"/>
            <a:ext cx="12192001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6800" y="609600"/>
            <a:ext cx="7416800" cy="990600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rgbClr val="A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here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600" y="5295900"/>
            <a:ext cx="9956800" cy="609600"/>
          </a:xfrm>
          <a:solidFill>
            <a:srgbClr val="AF000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096001"/>
            <a:ext cx="12192000" cy="762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48" y="6324601"/>
            <a:ext cx="4300504" cy="23644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9526"/>
            <a:ext cx="12192000" cy="5270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1" y="228601"/>
            <a:ext cx="1175396" cy="1541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439" y="199334"/>
            <a:ext cx="3023123" cy="1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2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A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058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6340476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246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2016 APLG/FSA Meeting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55200" y="63246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2FED1A7-FB98-43FD-AA3D-E7C3EC56B29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479139"/>
            <a:ext cx="904813" cy="118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1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Myriad Pro" panose="020B0503030403020204" pitchFamily="34" charset="0"/>
          <a:ea typeface="Roboto Slab" pitchFamily="2" charset="0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096001"/>
            <a:ext cx="12192000" cy="762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-9526"/>
            <a:ext cx="12192000" cy="5270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93726"/>
            <a:ext cx="10972800" cy="854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5760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6400" y="1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16" y="5577846"/>
            <a:ext cx="801784" cy="10515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48" y="6324601"/>
            <a:ext cx="4300504" cy="2364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439" y="199334"/>
            <a:ext cx="3023123" cy="1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0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AF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hiotreasurer.gov/Transparency/Ohios-Online-Checkbook" TargetMode="External"/><Relationship Id="rId2" Type="http://schemas.openxmlformats.org/officeDocument/2006/relationships/hyperlink" Target="https://www.data.gov/open-gov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hyperlink" Target="https://data.cincinnati-oh.gov/Fiscal-Sustainability-Strategic-Investment/City-of-Cincinnati-Vendor-Payments/cp9c-mn9x" TargetMode="External"/><Relationship Id="rId4" Type="http://schemas.openxmlformats.org/officeDocument/2006/relationships/hyperlink" Target="https://data.cityofchicago.org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dzuranin@niu.ed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3733799"/>
            <a:ext cx="10566400" cy="2023057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Data Analytics and Accounting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2016 APLG/FSA Meeting – Savannah, GA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Ann C. Dzuranin, Ph.D.</a:t>
            </a:r>
          </a:p>
        </p:txBody>
      </p:sp>
    </p:spTree>
    <p:extLst>
      <p:ext uri="{BB962C8B-B14F-4D97-AF65-F5344CB8AC3E}">
        <p14:creationId xmlns:p14="http://schemas.microsoft.com/office/powerpoint/2010/main" val="243426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33793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Excel</a:t>
            </a:r>
          </a:p>
          <a:p>
            <a:r>
              <a:rPr lang="en-US" dirty="0" smtClean="0"/>
              <a:t>Tableau (or any data visualization tool)</a:t>
            </a:r>
          </a:p>
          <a:p>
            <a:r>
              <a:rPr lang="en-US" dirty="0"/>
              <a:t>ACL/IDEA</a:t>
            </a:r>
          </a:p>
          <a:p>
            <a:r>
              <a:rPr lang="en-US" dirty="0" smtClean="0"/>
              <a:t>Access</a:t>
            </a:r>
            <a:endParaRPr lang="en-US" dirty="0"/>
          </a:p>
          <a:p>
            <a:r>
              <a:rPr lang="en-US" dirty="0" smtClean="0"/>
              <a:t>SPSS/SAS</a:t>
            </a:r>
          </a:p>
          <a:p>
            <a:r>
              <a:rPr lang="en-US" dirty="0" smtClean="0"/>
              <a:t>SQL</a:t>
            </a:r>
          </a:p>
          <a:p>
            <a:r>
              <a:rPr lang="en-US" dirty="0" smtClean="0"/>
              <a:t>Python</a:t>
            </a:r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6" y="1338468"/>
            <a:ext cx="782707" cy="6957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5" y="1762536"/>
            <a:ext cx="782707" cy="695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5" y="2348941"/>
            <a:ext cx="782707" cy="695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2738223"/>
            <a:ext cx="782707" cy="695739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89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55" y="828262"/>
            <a:ext cx="8229600" cy="854075"/>
          </a:xfrm>
        </p:spPr>
        <p:txBody>
          <a:bodyPr>
            <a:normAutofit/>
          </a:bodyPr>
          <a:lstStyle/>
          <a:p>
            <a:r>
              <a:rPr lang="en-US" dirty="0" smtClean="0"/>
              <a:t>Experience working with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461" y="1908313"/>
            <a:ext cx="8229600" cy="3200400"/>
          </a:xfrm>
        </p:spPr>
        <p:txBody>
          <a:bodyPr/>
          <a:lstStyle/>
          <a:p>
            <a:r>
              <a:rPr lang="en-US" dirty="0" smtClean="0"/>
              <a:t>Do you need “Big Data”?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74" y="2535179"/>
            <a:ext cx="4558748" cy="31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2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I find data?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4313" y="1590261"/>
            <a:ext cx="7500730" cy="3935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2"/>
              </a:rPr>
              <a:t>https://www.data.gov/open-gov/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>
                <a:hlinkClick r:id="rId3"/>
              </a:rPr>
              <a:t>http://ohiotreasurer.gov/Transparency/Ohios-Online-Checkbook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>
                <a:hlinkClick r:id="rId4"/>
              </a:rPr>
              <a:t>https://data.cityofchicago.org/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>
                <a:hlinkClick r:id="rId5"/>
              </a:rPr>
              <a:t>https://data.cincinnati-oh.gov/Fiscal-Sustainability-Strategic-Investment/City-of-Cincinnati-Vendor-Payments/cp9c-mn9x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9063" y="1447801"/>
            <a:ext cx="3563337" cy="306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6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31" y="119270"/>
            <a:ext cx="11887200" cy="7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Employers want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Graduates </a:t>
            </a:r>
            <a:r>
              <a:rPr lang="en-US" dirty="0"/>
              <a:t>that can think critically</a:t>
            </a:r>
          </a:p>
          <a:p>
            <a:pPr lvl="1"/>
            <a:r>
              <a:rPr lang="en-US" dirty="0" smtClean="0"/>
              <a:t>Graduates </a:t>
            </a:r>
            <a:r>
              <a:rPr lang="en-US" dirty="0"/>
              <a:t>that are data literate</a:t>
            </a:r>
          </a:p>
          <a:p>
            <a:pPr lvl="1"/>
            <a:r>
              <a:rPr lang="en-US" dirty="0" smtClean="0"/>
              <a:t>Graduates </a:t>
            </a:r>
            <a:r>
              <a:rPr lang="en-US" dirty="0"/>
              <a:t>that can communicate </a:t>
            </a:r>
            <a:r>
              <a:rPr lang="en-US" dirty="0" smtClean="0"/>
              <a:t>findings</a:t>
            </a:r>
          </a:p>
          <a:p>
            <a:endParaRPr lang="en-US" dirty="0"/>
          </a:p>
          <a:p>
            <a:r>
              <a:rPr lang="en-US" dirty="0" smtClean="0"/>
              <a:t>Find the approach that works best for your program</a:t>
            </a:r>
          </a:p>
          <a:p>
            <a:r>
              <a:rPr lang="en-US" dirty="0" smtClean="0"/>
              <a:t>Reach out to practice/industry for guidance</a:t>
            </a:r>
          </a:p>
          <a:p>
            <a:r>
              <a:rPr lang="en-US" dirty="0" smtClean="0"/>
              <a:t>Don’t be afraid of the technology</a:t>
            </a:r>
          </a:p>
          <a:p>
            <a:r>
              <a:rPr lang="en-US" dirty="0" smtClean="0"/>
              <a:t>Be purposeful in the integration of critical thinking skills</a:t>
            </a:r>
          </a:p>
          <a:p>
            <a:r>
              <a:rPr lang="en-US" dirty="0" smtClean="0"/>
              <a:t>Be creative with data that is available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71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757" y="987908"/>
            <a:ext cx="6096000" cy="4067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08394" y="4971496"/>
            <a:ext cx="2511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Information: </a:t>
            </a:r>
            <a:r>
              <a:rPr lang="en-US" dirty="0" smtClean="0">
                <a:hlinkClick r:id="rId3"/>
              </a:rPr>
              <a:t>adzuranin@niu.edu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10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employers looking for?…</a:t>
            </a:r>
            <a:endParaRPr lang="en-US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87" y="1676401"/>
            <a:ext cx="3810425" cy="415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3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6"/>
            <a:ext cx="10972800" cy="854075"/>
          </a:xfrm>
        </p:spPr>
        <p:txBody>
          <a:bodyPr/>
          <a:lstStyle/>
          <a:p>
            <a:r>
              <a:rPr lang="en-US" dirty="0" smtClean="0"/>
              <a:t>What do employers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448" y="1219201"/>
            <a:ext cx="109728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Graduates that can think critically</a:t>
            </a:r>
          </a:p>
          <a:p>
            <a:pPr lvl="1"/>
            <a:r>
              <a:rPr lang="en-US" dirty="0"/>
              <a:t>Identify issues, develop questions</a:t>
            </a:r>
          </a:p>
          <a:p>
            <a:pPr lvl="1"/>
            <a:r>
              <a:rPr lang="en-US" dirty="0"/>
              <a:t>Determine appropriate analyses</a:t>
            </a:r>
          </a:p>
          <a:p>
            <a:pPr lvl="1"/>
            <a:r>
              <a:rPr lang="en-US" dirty="0"/>
              <a:t>Interpret results </a:t>
            </a:r>
          </a:p>
          <a:p>
            <a:r>
              <a:rPr lang="en-US" dirty="0" smtClean="0"/>
              <a:t>Graduates that are data literate</a:t>
            </a:r>
          </a:p>
          <a:p>
            <a:pPr lvl="1"/>
            <a:r>
              <a:rPr lang="en-US" dirty="0" smtClean="0"/>
              <a:t>Know what data is available, how it is stored, where it is stored, how to access it.</a:t>
            </a:r>
          </a:p>
          <a:p>
            <a:pPr lvl="1"/>
            <a:r>
              <a:rPr lang="en-US" dirty="0" smtClean="0"/>
              <a:t>Understand data science and be able to bridge the gap between technical knowledge and business knowledge.</a:t>
            </a:r>
          </a:p>
          <a:p>
            <a:r>
              <a:rPr lang="en-US" dirty="0" smtClean="0"/>
              <a:t>Graduates that can communicate findings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371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get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Curriculum is already full!</a:t>
            </a:r>
          </a:p>
          <a:p>
            <a:r>
              <a:rPr lang="en-US" dirty="0" smtClean="0"/>
              <a:t>Faculty may be resistant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897" y="2776286"/>
            <a:ext cx="2438268" cy="18977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4351751"/>
            <a:ext cx="52081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technology should we use?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do we get data?</a:t>
            </a:r>
          </a:p>
        </p:txBody>
      </p:sp>
    </p:spTree>
    <p:extLst>
      <p:ext uri="{BB962C8B-B14F-4D97-AF65-F5344CB8AC3E}">
        <p14:creationId xmlns:p14="http://schemas.microsoft.com/office/powerpoint/2010/main" val="32597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journey…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the letter or the spirit of the standard?</a:t>
            </a:r>
          </a:p>
          <a:p>
            <a:r>
              <a:rPr lang="en-US" dirty="0" smtClean="0"/>
              <a:t>Could the curriculum be revamped?</a:t>
            </a:r>
          </a:p>
          <a:p>
            <a:r>
              <a:rPr lang="en-US" dirty="0" smtClean="0"/>
              <a:t>Constraints:</a:t>
            </a:r>
          </a:p>
          <a:p>
            <a:pPr lvl="1"/>
            <a:r>
              <a:rPr lang="en-US" dirty="0" smtClean="0"/>
              <a:t>Limited to 120 credit hours</a:t>
            </a:r>
          </a:p>
          <a:p>
            <a:pPr lvl="1"/>
            <a:r>
              <a:rPr lang="en-US" dirty="0" smtClean="0"/>
              <a:t>No accounting courses can be eliminated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5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decision: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 3 hour course “Data Analytics in Accounting”</a:t>
            </a:r>
          </a:p>
          <a:p>
            <a:r>
              <a:rPr lang="en-US" dirty="0" smtClean="0"/>
              <a:t>Required for all undergraduate accounting students</a:t>
            </a:r>
          </a:p>
          <a:p>
            <a:r>
              <a:rPr lang="en-US" dirty="0" smtClean="0"/>
              <a:t>Taken in their senior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Develop a decision making framework.</a:t>
            </a:r>
          </a:p>
          <a:p>
            <a:pPr lvl="0"/>
            <a:r>
              <a:rPr lang="en-US" dirty="0"/>
              <a:t>Understand how data is collected, created, stored, and shared by technology</a:t>
            </a:r>
          </a:p>
          <a:p>
            <a:pPr lvl="0"/>
            <a:r>
              <a:rPr lang="en-US" dirty="0"/>
              <a:t>Understand the processes need to develop, report, and analyze business data.</a:t>
            </a:r>
          </a:p>
          <a:p>
            <a:pPr lvl="0"/>
            <a:r>
              <a:rPr lang="en-US" dirty="0"/>
              <a:t>Understand how managers use business analytics to formulate and solve business problems.</a:t>
            </a:r>
          </a:p>
          <a:p>
            <a:pPr lvl="0"/>
            <a:r>
              <a:rPr lang="en-US" dirty="0"/>
              <a:t>Understand and identify business risks and ethical issues related to data collection, storage, and use.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Asking Analytic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“Getting the right answers is only possible when you have asked the right questions.”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68999">
            <a:off x="1472425" y="3134481"/>
            <a:ext cx="4562615" cy="1951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1715">
            <a:off x="6968203" y="3140136"/>
            <a:ext cx="4774755" cy="194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1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770483"/>
              </p:ext>
            </p:extLst>
          </p:nvPr>
        </p:nvGraphicFramePr>
        <p:xfrm>
          <a:off x="2014330" y="503584"/>
          <a:ext cx="7871791" cy="5460286"/>
        </p:xfrm>
        <a:graphic>
          <a:graphicData uri="http://schemas.openxmlformats.org/drawingml/2006/table">
            <a:tbl>
              <a:tblPr firstRow="1" firstCol="1" bandRow="1"/>
              <a:tblGrid>
                <a:gridCol w="1513258"/>
                <a:gridCol w="6358533"/>
              </a:tblGrid>
              <a:tr h="375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Topic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and Accounting 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5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Privacy and Security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Governance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Warehouse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Developing an “Analytics Mindset”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Formulating and asking Questions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Applying Critical Thinking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Cleaning Data</a:t>
                      </a:r>
                      <a:endParaRPr lang="en-US" dirty="0"/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4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Visualization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Descriptive Analytics and Data Visualization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Descriptive Analytics – sampling and statistical inference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Predictive Analytics 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Predictive Analytics 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Prescriptive Analytics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Mining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Applied Project – team based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Applied Project – team based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07" marR="49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699744"/>
            <a:ext cx="1934817" cy="854075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435</Words>
  <Application>Microsoft Office PowerPoint</Application>
  <PresentationFormat>Widescreen</PresentationFormat>
  <Paragraphs>102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Myriad Pro</vt:lpstr>
      <vt:lpstr>Roboto Slab</vt:lpstr>
      <vt:lpstr>Tahoma</vt:lpstr>
      <vt:lpstr>Times New Roman</vt:lpstr>
      <vt:lpstr>2_Office Theme</vt:lpstr>
      <vt:lpstr>1_Office Theme</vt:lpstr>
      <vt:lpstr>Data Analytics and Accounting  2016 APLG/FSA Meeting – Savannah, GA  Ann C. Dzuranin, Ph.D.</vt:lpstr>
      <vt:lpstr>What are employers looking for?…</vt:lpstr>
      <vt:lpstr>What do employers need?</vt:lpstr>
      <vt:lpstr>How do we get there?</vt:lpstr>
      <vt:lpstr>Our journey…</vt:lpstr>
      <vt:lpstr>Final decision:</vt:lpstr>
      <vt:lpstr>Course Objectives:</vt:lpstr>
      <vt:lpstr>Asking Analytic Questions</vt:lpstr>
      <vt:lpstr>Topics</vt:lpstr>
      <vt:lpstr>Technology</vt:lpstr>
      <vt:lpstr>Experience working with data</vt:lpstr>
      <vt:lpstr>Where can I find data?</vt:lpstr>
      <vt:lpstr>PowerPoint Presentation</vt:lpstr>
      <vt:lpstr>Summary –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Analytics and Accounting</dc:title>
  <dc:creator>Ann</dc:creator>
  <cp:lastModifiedBy>Akers, Michael</cp:lastModifiedBy>
  <cp:revision>19</cp:revision>
  <dcterms:created xsi:type="dcterms:W3CDTF">2016-02-13T02:56:36Z</dcterms:created>
  <dcterms:modified xsi:type="dcterms:W3CDTF">2016-02-15T17:04:29Z</dcterms:modified>
</cp:coreProperties>
</file>